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396" r:id="rId2"/>
    <p:sldId id="449" r:id="rId3"/>
    <p:sldId id="450" r:id="rId4"/>
    <p:sldId id="451" r:id="rId5"/>
    <p:sldId id="452" r:id="rId6"/>
    <p:sldId id="453" r:id="rId7"/>
    <p:sldId id="454" r:id="rId8"/>
    <p:sldId id="455" r:id="rId9"/>
    <p:sldId id="461" r:id="rId10"/>
    <p:sldId id="460" r:id="rId11"/>
    <p:sldId id="505" r:id="rId12"/>
    <p:sldId id="495" r:id="rId13"/>
    <p:sldId id="463" r:id="rId14"/>
    <p:sldId id="457" r:id="rId15"/>
  </p:sldIdLst>
  <p:sldSz cx="9144000" cy="5143500" type="screen16x9"/>
  <p:notesSz cx="9144000" cy="6858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Rockwel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F462C"/>
    <a:srgbClr val="FF4A21"/>
    <a:srgbClr val="005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82" autoAdjust="0"/>
    <p:restoredTop sz="85045" autoAdjust="0"/>
  </p:normalViewPr>
  <p:slideViewPr>
    <p:cSldViewPr snapToGrid="0" snapToObjects="1">
      <p:cViewPr varScale="1">
        <p:scale>
          <a:sx n="165" d="100"/>
          <a:sy n="165" d="100"/>
        </p:scale>
        <p:origin x="464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EAC6E28A-33A3-DB4F-9F93-D3B0C6596826}" type="datetimeFigureOut">
              <a:rPr lang="en-US"/>
              <a:pPr>
                <a:defRPr/>
              </a:pPr>
              <a:t>5/10/21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Rockwel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C965ECB-F284-854D-818F-5BC971CC7B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97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0F85DB7A-A5FF-C04A-A4AA-98B39292EA77}" type="datetimeFigureOut">
              <a:rPr lang="en-US"/>
              <a:pPr>
                <a:defRPr/>
              </a:pPr>
              <a:t>5/10/21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1A60B8F3-4DE0-044E-A0D2-83BDE6C791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649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title-slide-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1676188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095756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672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WCOE-PPT---title-slid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786685" y="1042513"/>
            <a:ext cx="2170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Cambria"/>
                <a:cs typeface="Cambria"/>
              </a:rPr>
              <a:t>DEPARTMENT OR UNIT NAME.</a:t>
            </a:r>
            <a:r>
              <a:rPr lang="en-US" sz="1200" b="0" i="0" baseline="0" dirty="0">
                <a:solidFill>
                  <a:schemeClr val="bg1"/>
                </a:solidFill>
                <a:latin typeface="Cambria"/>
                <a:cs typeface="Cambria"/>
              </a:rPr>
              <a:t> DELETE FROM MASTER SLIDE IF N/A</a:t>
            </a:r>
            <a:endParaRPr lang="en-US" sz="1200" b="0" i="0" dirty="0">
              <a:solidFill>
                <a:schemeClr val="bg1"/>
              </a:solidFill>
              <a:latin typeface="Cambria"/>
              <a:cs typeface="Cambri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71298" y="2140561"/>
            <a:ext cx="8272702" cy="1334281"/>
          </a:xfrm>
        </p:spPr>
        <p:txBody>
          <a:bodyPr/>
          <a:lstStyle>
            <a:lvl1pPr algn="l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  <a:br>
              <a:rPr lang="en-US" dirty="0"/>
            </a:br>
            <a:r>
              <a:rPr lang="en-US" dirty="0"/>
              <a:t>With Two Lines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1299" y="3560129"/>
            <a:ext cx="8681355" cy="581025"/>
          </a:xfrm>
        </p:spPr>
        <p:txBody>
          <a:bodyPr rtlCol="0">
            <a:noAutofit/>
          </a:bodyPr>
          <a:lstStyle>
            <a:lvl1pPr marL="0" indent="0" algn="l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84942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5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56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821" y="2142597"/>
            <a:ext cx="7763657" cy="2611257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7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821" y="2583842"/>
            <a:ext cx="3657600" cy="2268251"/>
          </a:xfrm>
        </p:spPr>
        <p:txBody>
          <a:bodyPr>
            <a:normAutofit/>
          </a:bodyPr>
          <a:lstStyle>
            <a:lvl1pPr>
              <a:defRPr sz="180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96158" y="2583842"/>
            <a:ext cx="3657600" cy="2268251"/>
          </a:xfrm>
        </p:spPr>
        <p:txBody>
          <a:bodyPr>
            <a:normAutofit/>
          </a:bodyPr>
          <a:lstStyle>
            <a:lvl1pPr>
              <a:defRPr sz="1800" b="0" i="0">
                <a:latin typeface="Cambria"/>
                <a:cs typeface="Cambria"/>
              </a:defRPr>
            </a:lvl1pPr>
            <a:lvl2pPr>
              <a:defRPr sz="1800">
                <a:latin typeface="Cambria"/>
                <a:cs typeface="Cambria"/>
              </a:defRPr>
            </a:lvl2pPr>
            <a:lvl3pPr>
              <a:defRPr sz="1800">
                <a:latin typeface="Cambria"/>
                <a:cs typeface="Cambria"/>
              </a:defRPr>
            </a:lvl3pPr>
            <a:lvl4pPr>
              <a:defRPr sz="1800">
                <a:latin typeface="Cambria"/>
                <a:cs typeface="Cambria"/>
              </a:defRPr>
            </a:lvl4pPr>
            <a:lvl5pPr>
              <a:defRPr sz="1800">
                <a:latin typeface="Cambria"/>
                <a:cs typeface="Cambr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821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96158" y="2301454"/>
            <a:ext cx="3657600" cy="242047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0"/>
          </p:nvPr>
        </p:nvSpPr>
        <p:spPr>
          <a:xfrm>
            <a:off x="293821" y="1500290"/>
            <a:ext cx="7763657" cy="581025"/>
          </a:xfrm>
        </p:spPr>
        <p:txBody>
          <a:bodyPr rtlCol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Arial"/>
                <a:ea typeface="+mj-ea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HWCOE-PPT---splash-pag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327868" y="893854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idx="10"/>
          </p:nvPr>
        </p:nvSpPr>
        <p:spPr bwMode="auto">
          <a:xfrm>
            <a:off x="327868" y="1730863"/>
            <a:ext cx="7556500" cy="307412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715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304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89956" y="893853"/>
            <a:ext cx="7556500" cy="83700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89956" y="1722826"/>
            <a:ext cx="7556500" cy="310872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7" r:id="rId1"/>
    <p:sldLayoutId id="2147484289" r:id="rId2"/>
    <p:sldLayoutId id="2147484286" r:id="rId3"/>
    <p:sldLayoutId id="2147484285" r:id="rId4"/>
    <p:sldLayoutId id="2147484267" r:id="rId5"/>
    <p:sldLayoutId id="2147484269" r:id="rId6"/>
    <p:sldLayoutId id="2147484270" r:id="rId7"/>
    <p:sldLayoutId id="2147484265" r:id="rId8"/>
    <p:sldLayoutId id="2147484290" r:id="rId9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 kern="1200">
          <a:solidFill>
            <a:schemeClr val="accent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bg1"/>
          </a:solidFill>
          <a:latin typeface="Rockwell" charset="0"/>
          <a:ea typeface="MS PGothic" panose="020B0600070205080204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accent2"/>
          </a:solidFill>
          <a:latin typeface="Rockwell" charset="0"/>
          <a:ea typeface="ＭＳ Ｐゴシック" charset="0"/>
          <a:cs typeface="ＭＳ Ｐゴシック" charset="0"/>
        </a:defRPr>
      </a:lvl9pPr>
    </p:titleStyle>
    <p:bodyStyle>
      <a:lvl1pPr marL="228600" indent="-228600" algn="l" rtl="0" eaLnBrk="1" fontAlgn="base" hangingPunct="1">
        <a:spcBef>
          <a:spcPts val="20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sz="2000"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1pPr>
      <a:lvl2pPr marL="4572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2pPr>
      <a:lvl3pPr marL="6858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3pPr>
      <a:lvl4pPr marL="914400" indent="-228600" algn="l" rtl="0" eaLnBrk="1" fontAlgn="base" hangingPunct="1">
        <a:spcBef>
          <a:spcPts val="600"/>
        </a:spcBef>
        <a:spcAft>
          <a:spcPct val="0"/>
        </a:spcAft>
        <a:buClr>
          <a:schemeClr val="accent3"/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4pPr>
      <a:lvl5pPr marL="1143000" indent="-228600" algn="l" rtl="0" eaLnBrk="1" fontAlgn="base" hangingPunct="1">
        <a:spcBef>
          <a:spcPts val="600"/>
        </a:spcBef>
        <a:spcAft>
          <a:spcPct val="0"/>
        </a:spcAft>
        <a:buClr>
          <a:schemeClr val="accent3">
            <a:lumMod val="60000"/>
            <a:lumOff val="40000"/>
          </a:schemeClr>
        </a:buClr>
        <a:buSzPct val="75000"/>
        <a:buFont typeface="Wingdings" charset="2"/>
        <a:buChar char="n"/>
        <a:defRPr kern="1200">
          <a:solidFill>
            <a:schemeClr val="accent1"/>
          </a:solidFill>
          <a:latin typeface="Cambria"/>
          <a:ea typeface="MS PGothic" panose="020B0600070205080204" pitchFamily="34" charset="-128"/>
          <a:cs typeface="Cambria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regexper.com/" TargetMode="Externa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871299" y="3095756"/>
            <a:ext cx="8681355" cy="1077659"/>
          </a:xfrm>
        </p:spPr>
        <p:txBody>
          <a:bodyPr/>
          <a:lstStyle/>
          <a:p>
            <a:r>
              <a:rPr lang="en-US"/>
              <a:t>COP 4020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311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Meta Symbols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F49EC26-FB9F-DA43-A633-DCF820831FB9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88779407"/>
              </p:ext>
            </p:extLst>
          </p:nvPr>
        </p:nvGraphicFramePr>
        <p:xfrm>
          <a:off x="327867" y="1253104"/>
          <a:ext cx="803236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854">
                  <a:extLst>
                    <a:ext uri="{9D8B030D-6E8A-4147-A177-3AD203B41FA5}">
                      <a16:colId xmlns:a16="http://schemas.microsoft.com/office/drawing/2014/main" val="471564508"/>
                    </a:ext>
                  </a:extLst>
                </a:gridCol>
                <a:gridCol w="6963508">
                  <a:extLst>
                    <a:ext uri="{9D8B030D-6E8A-4147-A177-3AD203B41FA5}">
                      <a16:colId xmlns:a16="http://schemas.microsoft.com/office/drawing/2014/main" val="3987515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94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|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Alternative (disjunction)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95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Kleene Closure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096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Positive Closure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62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Zero or one of preceding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849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Match at start | left side of string, RE follows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^</a:t>
                      </a:r>
                      <a:r>
                        <a:rPr lang="en-US" dirty="0"/>
                        <a:t>: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^</a:t>
                      </a:r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abc</a:t>
                      </a:r>
                      <a:r>
                        <a:rPr lang="en-US" dirty="0"/>
                        <a:t>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27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Within []s negates RE: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[^</a:t>
                      </a:r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abc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667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Match at end | right side of string, RE precedes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$</a:t>
                      </a:r>
                      <a:r>
                        <a:rPr lang="en-US" dirty="0"/>
                        <a:t>: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 </a:t>
                      </a:r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abc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$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005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Matches all single characters other than newline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673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Escape Sequence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882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7236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Escaping Meta Symbols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F49EC26-FB9F-DA43-A633-DCF820831FB9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2414463553"/>
              </p:ext>
            </p:extLst>
          </p:nvPr>
        </p:nvGraphicFramePr>
        <p:xfrm>
          <a:off x="327868" y="1249862"/>
          <a:ext cx="803236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854">
                  <a:extLst>
                    <a:ext uri="{9D8B030D-6E8A-4147-A177-3AD203B41FA5}">
                      <a16:colId xmlns:a16="http://schemas.microsoft.com/office/drawing/2014/main" val="471564508"/>
                    </a:ext>
                  </a:extLst>
                </a:gridCol>
                <a:gridCol w="6963508">
                  <a:extLst>
                    <a:ext uri="{9D8B030D-6E8A-4147-A177-3AD203B41FA5}">
                      <a16:colId xmlns:a16="http://schemas.microsoft.com/office/drawing/2014/main" val="3987515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94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\\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backslash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95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asterisk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096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plus sign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62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question mark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849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\^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literal caret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27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\$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literal dollar sign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667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period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005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\[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open straight bracket, and so on for:  ], (, ), </a:t>
                      </a:r>
                      <a:r>
                        <a:rPr lang="en-US" dirty="0" err="1"/>
                        <a:t>etc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122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literal newline and so on for:  \t, \r, \l, 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6026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2875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Escaping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F49EC26-FB9F-DA43-A633-DCF820831FB9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05215896"/>
              </p:ext>
            </p:extLst>
          </p:nvPr>
        </p:nvGraphicFramePr>
        <p:xfrm>
          <a:off x="327867" y="1220075"/>
          <a:ext cx="803236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854">
                  <a:extLst>
                    <a:ext uri="{9D8B030D-6E8A-4147-A177-3AD203B41FA5}">
                      <a16:colId xmlns:a16="http://schemas.microsoft.com/office/drawing/2014/main" val="471564508"/>
                    </a:ext>
                  </a:extLst>
                </a:gridCol>
                <a:gridCol w="6963508">
                  <a:extLst>
                    <a:ext uri="{9D8B030D-6E8A-4147-A177-3AD203B41FA5}">
                      <a16:colId xmlns:a16="http://schemas.microsoft.com/office/drawing/2014/main" val="3987515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94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Back references the group # from preceding ()s from 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096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word boundary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62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digit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849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non-digit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27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word character (alphanumeric and the underscore)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667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non-word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005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whitespace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2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Single non-whitespace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5718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1662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Restrictions | Limitations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REs </a:t>
            </a:r>
            <a:r>
              <a:rPr lang="en-US" i="1" dirty="0">
                <a:latin typeface="Cambria Math" charset="0"/>
              </a:rPr>
              <a:t>cannot</a:t>
            </a:r>
            <a:r>
              <a:rPr lang="en-US" dirty="0">
                <a:latin typeface="Cambria Math" charset="0"/>
              </a:rPr>
              <a:t> contain recursive definitions:  although some expressions may be defined in terms of others, nothing is defined (directly or indirectly) in terms of itself.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Lack of recursion limits the expressiveness of the language (set of strings) that can be specified.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For example: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 Math" charset="0"/>
              </a:rPr>
              <a:t>We cannot specify nested constructs such as the set of strings with balanced parentheses using a RE.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 Math" charset="0"/>
              </a:rPr>
              <a:t>We cannot specify nested comments such as /* /* … */ */ in some languages.</a:t>
            </a:r>
          </a:p>
        </p:txBody>
      </p:sp>
    </p:spTree>
    <p:extLst>
      <p:ext uri="{BB962C8B-B14F-4D97-AF65-F5344CB8AC3E}">
        <p14:creationId xmlns:p14="http://schemas.microsoft.com/office/powerpoint/2010/main" val="3909902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Recognizing Tokens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REs specify or </a:t>
            </a:r>
            <a:r>
              <a:rPr lang="en-US" i="1" dirty="0">
                <a:latin typeface="Cambria Math" charset="0"/>
              </a:rPr>
              <a:t>generate</a:t>
            </a:r>
            <a:r>
              <a:rPr lang="en-US" dirty="0">
                <a:latin typeface="Cambria Math" charset="0"/>
              </a:rPr>
              <a:t> tokens.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We need to </a:t>
            </a:r>
            <a:r>
              <a:rPr lang="en-US" i="1" dirty="0">
                <a:latin typeface="Cambria Math" charset="0"/>
              </a:rPr>
              <a:t>recognize</a:t>
            </a:r>
            <a:r>
              <a:rPr lang="en-US" dirty="0">
                <a:latin typeface="Cambria Math" charset="0"/>
              </a:rPr>
              <a:t> tokens.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A </a:t>
            </a:r>
            <a:r>
              <a:rPr lang="en-US" u="sng" dirty="0">
                <a:latin typeface="Cambria Math" charset="0"/>
              </a:rPr>
              <a:t>Deterministic Finite Automaton</a:t>
            </a:r>
            <a:r>
              <a:rPr lang="en-US" dirty="0">
                <a:latin typeface="Cambria Math" charset="0"/>
              </a:rPr>
              <a:t> (DFA|DFSM) is used to recognize the language that can be generated by a given RE.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We call this part of compilation </a:t>
            </a:r>
            <a:r>
              <a:rPr lang="en-US" b="1" dirty="0">
                <a:latin typeface="Cambria Math" charset="0"/>
              </a:rPr>
              <a:t>Lexical Analysis</a:t>
            </a:r>
            <a:r>
              <a:rPr lang="en-US" dirty="0">
                <a:latin typeface="Cambria Math" charset="0"/>
              </a:rPr>
              <a:t>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 Math" charset="0"/>
              </a:rPr>
              <a:t>The interpreter | compiler component that performs lexical analysis is called a </a:t>
            </a:r>
            <a:r>
              <a:rPr lang="en-US" i="1" dirty="0">
                <a:latin typeface="Cambria Math" charset="0"/>
              </a:rPr>
              <a:t>Scanner</a:t>
            </a:r>
            <a:r>
              <a:rPr lang="en-US" dirty="0">
                <a:latin typeface="Cambria Math" charset="0"/>
              </a:rPr>
              <a:t> or </a:t>
            </a:r>
            <a:r>
              <a:rPr lang="en-US" i="1" dirty="0" err="1">
                <a:latin typeface="Cambria Math" charset="0"/>
              </a:rPr>
              <a:t>Lexer</a:t>
            </a:r>
            <a:r>
              <a:rPr lang="en-US" dirty="0">
                <a:latin typeface="Cambria Math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36554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Used to specify simple sets of strings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Possibly infinite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Use Cases: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To specify lexical structure of programming languages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grep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Unix shell file lists for commands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Context search in editors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Scripting language such as JavaScript, Perl, and Python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Try some out in this analyzer:  </a:t>
            </a:r>
            <a:r>
              <a:rPr lang="en-US" dirty="0">
                <a:latin typeface="Cambria" panose="02040503050406030204" pitchFamily="18" charset="0"/>
                <a:hlinkClick r:id="rId2"/>
              </a:rPr>
              <a:t>https://regexper.com/</a:t>
            </a:r>
            <a:r>
              <a:rPr lang="en-US" dirty="0">
                <a:latin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9865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Atom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Concatenation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Alternative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Kleene Closure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Positive Closure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Blocking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Meta Symbols | Additional Operations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Restrictions | Limitations</a:t>
            </a:r>
          </a:p>
        </p:txBody>
      </p:sp>
    </p:spTree>
    <p:extLst>
      <p:ext uri="{BB962C8B-B14F-4D97-AF65-F5344CB8AC3E}">
        <p14:creationId xmlns:p14="http://schemas.microsoft.com/office/powerpoint/2010/main" val="2145665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Atom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An element of a finite alphabet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</m:oMath>
                </a14:m>
                <a:endParaRPr lang="en-US" dirty="0">
                  <a:latin typeface="Cambria" panose="02040503050406030204" pitchFamily="18" charset="0"/>
                </a:endParaRP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For example,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Σ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specifics 3 REs: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a:  denotes the set containing the string “a”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b:  denotes the set containing the string “b”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c:  denotes the set containing the string “c”</a:t>
                </a:r>
              </a:p>
              <a:p>
                <a:pPr>
                  <a:spcBef>
                    <a:spcPts val="800"/>
                  </a:spcBef>
                </a:pPr>
                <a14:m>
                  <m:oMath xmlns:m="http://schemas.openxmlformats.org/officeDocument/2006/math"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denotes the set containing the empty string:  “”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9165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Concatenation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Indicated by two (</a:t>
                </a:r>
                <a:r>
                  <a:rPr lang="en-US">
                    <a:latin typeface="Cambria" panose="02040503050406030204" pitchFamily="18" charset="0"/>
                  </a:rPr>
                  <a:t>or more) </a:t>
                </a:r>
                <a:r>
                  <a:rPr lang="en-US" dirty="0">
                    <a:latin typeface="Cambria" panose="02040503050406030204" pitchFamily="18" charset="0"/>
                  </a:rPr>
                  <a:t>adjacent </a:t>
                </a:r>
                <a:r>
                  <a:rPr lang="en-US" dirty="0" err="1">
                    <a:latin typeface="Cambria" panose="02040503050406030204" pitchFamily="18" charset="0"/>
                  </a:rPr>
                  <a:t>REs.</a:t>
                </a:r>
                <a:endParaRPr lang="en-US" dirty="0">
                  <a:latin typeface="Cambria" panose="02040503050406030204" pitchFamily="18" charset="0"/>
                </a:endParaRP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For example: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aa:  denotes the set containing the string “aa”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:  denotes the set containing the string “a”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 err="1">
                    <a:latin typeface="Cambria" panose="02040503050406030204" pitchFamily="18" charset="0"/>
                  </a:rPr>
                  <a:t>ba</a:t>
                </a:r>
                <a:r>
                  <a:rPr lang="en-US" dirty="0">
                    <a:latin typeface="Cambria" panose="02040503050406030204" pitchFamily="18" charset="0"/>
                  </a:rPr>
                  <a:t>:  denotes the set containing the string “</a:t>
                </a:r>
                <a:r>
                  <a:rPr lang="en-US" dirty="0" err="1">
                    <a:latin typeface="Cambria" panose="02040503050406030204" pitchFamily="18" charset="0"/>
                  </a:rPr>
                  <a:t>ba</a:t>
                </a:r>
                <a:r>
                  <a:rPr lang="en-US" dirty="0">
                    <a:latin typeface="Cambria" panose="02040503050406030204" pitchFamily="18" charset="0"/>
                  </a:rPr>
                  <a:t>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 err="1">
                    <a:latin typeface="Cambria" panose="02040503050406030204" pitchFamily="18" charset="0"/>
                  </a:rPr>
                  <a:t>aaaaab</a:t>
                </a:r>
                <a:r>
                  <a:rPr lang="en-US" dirty="0">
                    <a:latin typeface="Cambria" panose="02040503050406030204" pitchFamily="18" charset="0"/>
                  </a:rPr>
                  <a:t>:  denotes the set containing the string “</a:t>
                </a:r>
                <a:r>
                  <a:rPr lang="en-US" dirty="0" err="1">
                    <a:latin typeface="Cambria" panose="02040503050406030204" pitchFamily="18" charset="0"/>
                  </a:rPr>
                  <a:t>aaaaab</a:t>
                </a:r>
                <a:r>
                  <a:rPr lang="en-US" dirty="0">
                    <a:latin typeface="Cambria" panose="02040503050406030204" pitchFamily="18" charset="0"/>
                  </a:rPr>
                  <a:t>”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 err="1">
                    <a:latin typeface="Cambria" panose="02040503050406030204" pitchFamily="18" charset="0"/>
                  </a:rPr>
                  <a:t>ccaaacccc</a:t>
                </a:r>
                <a:r>
                  <a:rPr lang="en-US" dirty="0">
                    <a:latin typeface="Cambria" panose="02040503050406030204" pitchFamily="18" charset="0"/>
                  </a:rPr>
                  <a:t>:  denotes the set containing the string “</a:t>
                </a:r>
                <a:r>
                  <a:rPr lang="en-US" dirty="0" err="1">
                    <a:latin typeface="Cambria" panose="02040503050406030204" pitchFamily="18" charset="0"/>
                  </a:rPr>
                  <a:t>ccaaacccc</a:t>
                </a:r>
                <a:r>
                  <a:rPr lang="en-US" dirty="0">
                    <a:latin typeface="Cambria" panose="02040503050406030204" pitchFamily="18" charset="0"/>
                  </a:rPr>
                  <a:t>”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4549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Alternative (Disjunction)</a:t>
            </a:r>
            <a:r>
              <a:rPr lang="en-US" dirty="0"/>
              <a:t>, </a:t>
            </a:r>
            <a:r>
              <a:rPr lang="en-US" dirty="0">
                <a:solidFill>
                  <a:schemeClr val="accent3"/>
                </a:solidFill>
              </a:rPr>
              <a:t>|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327868" y="1361590"/>
            <a:ext cx="8488264" cy="3530450"/>
          </a:xfrm>
        </p:spPr>
        <p:txBody>
          <a:bodyPr/>
          <a:lstStyle/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Denotes the union of the sets denoted by the two REs separated by </a:t>
            </a:r>
            <a:r>
              <a:rPr lang="en-US" b="1" dirty="0">
                <a:solidFill>
                  <a:schemeClr val="accent3"/>
                </a:solidFill>
                <a:latin typeface="Cambria" panose="02040503050406030204" pitchFamily="18" charset="0"/>
              </a:rPr>
              <a:t>|</a:t>
            </a:r>
            <a:endParaRPr lang="en-US" dirty="0">
              <a:latin typeface="Cambria" panose="02040503050406030204" pitchFamily="18" charset="0"/>
            </a:endParaRPr>
          </a:p>
          <a:p>
            <a:pPr>
              <a:spcBef>
                <a:spcPts val="800"/>
              </a:spcBef>
            </a:pPr>
            <a:r>
              <a:rPr lang="en-US" dirty="0">
                <a:latin typeface="Cambria" panose="02040503050406030204" pitchFamily="18" charset="0"/>
              </a:rPr>
              <a:t>For example: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 err="1">
                <a:latin typeface="Cambria" panose="02040503050406030204" pitchFamily="18" charset="0"/>
              </a:rPr>
              <a:t>a|b</a:t>
            </a:r>
            <a:r>
              <a:rPr lang="en-US" dirty="0">
                <a:latin typeface="Cambria" panose="02040503050406030204" pitchFamily="18" charset="0"/>
              </a:rPr>
              <a:t>:  denotes the set of strings { “a”, “b” }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 err="1">
                <a:latin typeface="Cambria" panose="02040503050406030204" pitchFamily="18" charset="0"/>
              </a:rPr>
              <a:t>a|ab|abc</a:t>
            </a:r>
            <a:r>
              <a:rPr lang="en-US" dirty="0">
                <a:latin typeface="Cambria" panose="02040503050406030204" pitchFamily="18" charset="0"/>
              </a:rPr>
              <a:t>:  denotes the set of strings { “a”, “ab”, “</a:t>
            </a:r>
            <a:r>
              <a:rPr lang="en-US" dirty="0" err="1">
                <a:latin typeface="Cambria" panose="02040503050406030204" pitchFamily="18" charset="0"/>
              </a:rPr>
              <a:t>abc</a:t>
            </a:r>
            <a:r>
              <a:rPr lang="en-US" dirty="0">
                <a:latin typeface="Cambria" panose="02040503050406030204" pitchFamily="18" charset="0"/>
              </a:rPr>
              <a:t>” }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(</a:t>
            </a:r>
            <a:r>
              <a:rPr lang="en-US" dirty="0" err="1">
                <a:latin typeface="Cambria" panose="02040503050406030204" pitchFamily="18" charset="0"/>
              </a:rPr>
              <a:t>a|b</a:t>
            </a:r>
            <a:r>
              <a:rPr lang="en-US" dirty="0">
                <a:latin typeface="Cambria" panose="02040503050406030204" pitchFamily="18" charset="0"/>
              </a:rPr>
              <a:t>)c:  denotes the set containing the strings { “ac”, “</a:t>
            </a:r>
            <a:r>
              <a:rPr lang="en-US" dirty="0" err="1">
                <a:latin typeface="Cambria" panose="02040503050406030204" pitchFamily="18" charset="0"/>
              </a:rPr>
              <a:t>bc</a:t>
            </a:r>
            <a:r>
              <a:rPr lang="en-US" dirty="0">
                <a:latin typeface="Cambria" panose="02040503050406030204" pitchFamily="18" charset="0"/>
              </a:rPr>
              <a:t>” }</a:t>
            </a:r>
          </a:p>
          <a:p>
            <a:pPr lvl="1">
              <a:spcBef>
                <a:spcPts val="800"/>
              </a:spcBef>
              <a:buFont typeface="Wingdings" pitchFamily="2" charset="2"/>
              <a:buChar char="Ø"/>
            </a:pPr>
            <a:r>
              <a:rPr lang="en-US" dirty="0">
                <a:latin typeface="Cambria" panose="02040503050406030204" pitchFamily="18" charset="0"/>
              </a:rPr>
              <a:t>Note, the parenthesis define the set a or b, followed by c</a:t>
            </a:r>
          </a:p>
        </p:txBody>
      </p:sp>
    </p:spTree>
    <p:extLst>
      <p:ext uri="{BB962C8B-B14F-4D97-AF65-F5344CB8AC3E}">
        <p14:creationId xmlns:p14="http://schemas.microsoft.com/office/powerpoint/2010/main" val="2275828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Kleene Closure</a:t>
            </a:r>
            <a:r>
              <a:rPr lang="en-US" dirty="0"/>
              <a:t>, </a:t>
            </a:r>
            <a:r>
              <a:rPr lang="en-US" dirty="0">
                <a:solidFill>
                  <a:schemeClr val="accent3"/>
                </a:solidFill>
              </a:rPr>
              <a:t>*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A RE followed by a Kleene star * denotes the set of strings obtained by concatenating zero or more instances of the string set denoted by the RE immediately preceding the Kleene Closure.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For example: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a*:  denotes the set of strings { 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, “a”, “aa”, “</a:t>
                </a:r>
                <a:r>
                  <a:rPr lang="en-US" dirty="0" err="1">
                    <a:latin typeface="Cambria" panose="02040503050406030204" pitchFamily="18" charset="0"/>
                  </a:rPr>
                  <a:t>aaa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ab*c:  denotes the set of strings { “ac”, “</a:t>
                </a:r>
                <a:r>
                  <a:rPr lang="en-US" dirty="0" err="1">
                    <a:latin typeface="Cambria" panose="02040503050406030204" pitchFamily="18" charset="0"/>
                  </a:rPr>
                  <a:t>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abbbc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(ab)*c:  denotes the set of strings { “c”, “</a:t>
                </a:r>
                <a:r>
                  <a:rPr lang="en-US" dirty="0" err="1">
                    <a:latin typeface="Cambria" panose="02040503050406030204" pitchFamily="18" charset="0"/>
                  </a:rPr>
                  <a:t>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abababc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a(</a:t>
                </a:r>
                <a:r>
                  <a:rPr lang="en-US" dirty="0" err="1">
                    <a:latin typeface="Cambria" panose="02040503050406030204" pitchFamily="18" charset="0"/>
                  </a:rPr>
                  <a:t>b|c</a:t>
                </a:r>
                <a:r>
                  <a:rPr lang="en-US" dirty="0">
                    <a:latin typeface="Cambria" panose="02040503050406030204" pitchFamily="18" charset="0"/>
                  </a:rPr>
                  <a:t>)*a:  denotes the set containing the strings { “aa”, “aba”, “aca”, “abba”, “acca”, “</a:t>
                </a:r>
                <a:r>
                  <a:rPr lang="en-US" dirty="0" err="1">
                    <a:latin typeface="Cambria" panose="02040503050406030204" pitchFamily="18" charset="0"/>
                  </a:rPr>
                  <a:t>abca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acba</a:t>
                </a:r>
                <a:r>
                  <a:rPr lang="en-US" dirty="0">
                    <a:latin typeface="Cambria" panose="02040503050406030204" pitchFamily="18" charset="0"/>
                  </a:rPr>
                  <a:t>”, … }, i.e. a followed by any number of b’s and c’s followed by an a.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1239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Positive Closure</a:t>
            </a:r>
            <a:r>
              <a:rPr lang="en-US" dirty="0"/>
              <a:t>, </a:t>
            </a:r>
            <a:r>
              <a:rPr lang="en-US" dirty="0">
                <a:solidFill>
                  <a:schemeClr val="accent3"/>
                </a:solidFill>
              </a:rPr>
              <a:t>+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</p:spPr>
            <p:txBody>
              <a:bodyPr/>
              <a:lstStyle/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A RE followed by </a:t>
                </a:r>
                <a:r>
                  <a:rPr lang="en-US" b="1" dirty="0">
                    <a:solidFill>
                      <a:schemeClr val="accent3"/>
                    </a:solidFill>
                    <a:latin typeface="Cambria" panose="02040503050406030204" pitchFamily="18" charset="0"/>
                  </a:rPr>
                  <a:t>+</a:t>
                </a:r>
                <a:r>
                  <a:rPr lang="en-US" dirty="0">
                    <a:latin typeface="Cambria" panose="02040503050406030204" pitchFamily="18" charset="0"/>
                  </a:rPr>
                  <a:t> denotes the set of strings obtained by the concatenation of one or more strings from the set denoted by the RE preceding the Positive Closure.</a:t>
                </a:r>
              </a:p>
              <a:p>
                <a:pPr>
                  <a:spcBef>
                    <a:spcPts val="800"/>
                  </a:spcBef>
                </a:pPr>
                <a:r>
                  <a:rPr lang="en-US" dirty="0">
                    <a:latin typeface="Cambria" panose="02040503050406030204" pitchFamily="18" charset="0"/>
                  </a:rPr>
                  <a:t>For example: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a+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aa*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a(a*)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≡</m:t>
                    </m:r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a(a)* and denotes the set of strings { “a”, “aa”, “</a:t>
                </a:r>
                <a:r>
                  <a:rPr lang="en-US" dirty="0" err="1">
                    <a:latin typeface="Cambria" panose="02040503050406030204" pitchFamily="18" charset="0"/>
                  </a:rPr>
                  <a:t>aaa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 err="1">
                    <a:latin typeface="Cambria" panose="02040503050406030204" pitchFamily="18" charset="0"/>
                  </a:rPr>
                  <a:t>ab+c</a:t>
                </a:r>
                <a:r>
                  <a:rPr lang="en-US" dirty="0">
                    <a:latin typeface="Cambria" panose="02040503050406030204" pitchFamily="18" charset="0"/>
                  </a:rPr>
                  <a:t>:  denotes the set of strings { “</a:t>
                </a:r>
                <a:r>
                  <a:rPr lang="en-US" dirty="0" err="1">
                    <a:latin typeface="Cambria" panose="02040503050406030204" pitchFamily="18" charset="0"/>
                  </a:rPr>
                  <a:t>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abbbc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(ab)+c:  denotes the set of strings { “</a:t>
                </a:r>
                <a:r>
                  <a:rPr lang="en-US" dirty="0" err="1">
                    <a:latin typeface="Cambria" panose="02040503050406030204" pitchFamily="18" charset="0"/>
                  </a:rPr>
                  <a:t>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ababc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abababc</a:t>
                </a:r>
                <a:r>
                  <a:rPr lang="en-US" dirty="0">
                    <a:latin typeface="Cambria" panose="02040503050406030204" pitchFamily="18" charset="0"/>
                  </a:rPr>
                  <a:t>”, … }</a:t>
                </a:r>
              </a:p>
              <a:p>
                <a:pPr lvl="1">
                  <a:spcBef>
                    <a:spcPts val="800"/>
                  </a:spcBef>
                  <a:buFont typeface="Wingdings" pitchFamily="2" charset="2"/>
                  <a:buChar char="Ø"/>
                </a:pPr>
                <a:r>
                  <a:rPr lang="en-US" dirty="0">
                    <a:latin typeface="Cambria" panose="02040503050406030204" pitchFamily="18" charset="0"/>
                  </a:rPr>
                  <a:t>a(</a:t>
                </a:r>
                <a:r>
                  <a:rPr lang="en-US" dirty="0" err="1">
                    <a:latin typeface="Cambria" panose="02040503050406030204" pitchFamily="18" charset="0"/>
                  </a:rPr>
                  <a:t>b|c</a:t>
                </a:r>
                <a:r>
                  <a:rPr lang="en-US" dirty="0">
                    <a:latin typeface="Cambria" panose="02040503050406030204" pitchFamily="18" charset="0"/>
                  </a:rPr>
                  <a:t>)+a:  denotes the set containing the strings { “aba”, “aca”, “abba”, “acca”, “</a:t>
                </a:r>
                <a:r>
                  <a:rPr lang="en-US" dirty="0" err="1">
                    <a:latin typeface="Cambria" panose="02040503050406030204" pitchFamily="18" charset="0"/>
                  </a:rPr>
                  <a:t>abca</a:t>
                </a:r>
                <a:r>
                  <a:rPr lang="en-US" dirty="0">
                    <a:latin typeface="Cambria" panose="02040503050406030204" pitchFamily="18" charset="0"/>
                  </a:rPr>
                  <a:t>”, “</a:t>
                </a:r>
                <a:r>
                  <a:rPr lang="en-US" dirty="0" err="1">
                    <a:latin typeface="Cambria" panose="02040503050406030204" pitchFamily="18" charset="0"/>
                  </a:rPr>
                  <a:t>acba</a:t>
                </a:r>
                <a:r>
                  <a:rPr lang="en-US" dirty="0">
                    <a:latin typeface="Cambria" panose="02040503050406030204" pitchFamily="18" charset="0"/>
                  </a:rPr>
                  <a:t>”, … }, i.e. a followed by one ore more of b’s and c’s followed by an a.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0"/>
              </p:nvPr>
            </p:nvSpPr>
            <p:spPr>
              <a:xfrm>
                <a:off x="327868" y="1361590"/>
                <a:ext cx="8488264" cy="3530450"/>
              </a:xfrm>
              <a:blipFill>
                <a:blip r:embed="rId2"/>
                <a:stretch>
                  <a:fillRect l="-149" t="-10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0019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7868" y="524581"/>
            <a:ext cx="8290352" cy="837009"/>
          </a:xfrm>
        </p:spPr>
        <p:txBody>
          <a:bodyPr/>
          <a:lstStyle/>
          <a:p>
            <a:r>
              <a:rPr lang="en-US" dirty="0"/>
              <a:t>Definitions:  </a:t>
            </a:r>
            <a:r>
              <a:rPr lang="en-US" dirty="0">
                <a:solidFill>
                  <a:schemeClr val="accent3"/>
                </a:solidFill>
              </a:rPr>
              <a:t> Blocking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F49EC26-FB9F-DA43-A633-DCF820831FB9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3053686462"/>
              </p:ext>
            </p:extLst>
          </p:nvPr>
        </p:nvGraphicFramePr>
        <p:xfrm>
          <a:off x="327867" y="1361590"/>
          <a:ext cx="803236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8854">
                  <a:extLst>
                    <a:ext uri="{9D8B030D-6E8A-4147-A177-3AD203B41FA5}">
                      <a16:colId xmlns:a16="http://schemas.microsoft.com/office/drawing/2014/main" val="471564508"/>
                    </a:ext>
                  </a:extLst>
                </a:gridCol>
                <a:gridCol w="6963508">
                  <a:extLst>
                    <a:ext uri="{9D8B030D-6E8A-4147-A177-3AD203B41FA5}">
                      <a16:colId xmlns:a16="http://schemas.microsoft.com/office/drawing/2014/main" val="39875155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Symbol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943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Blocks off or groups a 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6795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[]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Match on one of whatever is in []s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6096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{n}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</a:t>
                      </a:r>
                      <a:r>
                        <a:rPr lang="en-US" dirty="0"/>
                        <a:t> occurrences of preceding 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9622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{n,}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n+</a:t>
                      </a:r>
                      <a:r>
                        <a:rPr lang="en-US" dirty="0"/>
                        <a:t> occurrences of preceding 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849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{,n}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at most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</a:t>
                      </a:r>
                      <a:r>
                        <a:rPr lang="en-US" dirty="0"/>
                        <a:t> occurrences of preceding RE (not universal)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279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{</a:t>
                      </a:r>
                      <a:r>
                        <a:rPr lang="en-US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m,n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at least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</a:t>
                      </a:r>
                      <a:r>
                        <a:rPr lang="en-US" dirty="0"/>
                        <a:t> and at most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</a:t>
                      </a:r>
                      <a:r>
                        <a:rPr lang="en-US" dirty="0"/>
                        <a:t> occurrences of preceding 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667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[a–d]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alphabetic range: 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  <a:r>
                        <a:rPr lang="en-US" dirty="0"/>
                        <a:t> through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005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[1–3]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denotes numeric range: 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dirty="0"/>
                        <a:t> through 3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6736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1018241"/>
      </p:ext>
    </p:extLst>
  </p:cSld>
  <p:clrMapOvr>
    <a:masterClrMapping/>
  </p:clrMapOvr>
</p:sld>
</file>

<file path=ppt/theme/theme1.xml><?xml version="1.0" encoding="utf-8"?>
<a:theme xmlns:a="http://schemas.openxmlformats.org/drawingml/2006/main" name="PNE Theme Slide Deck">
  <a:themeElements>
    <a:clrScheme name="Custom 7">
      <a:dk1>
        <a:sysClr val="windowText" lastClr="000000"/>
      </a:dk1>
      <a:lt1>
        <a:sysClr val="window" lastClr="FFFFFF"/>
      </a:lt1>
      <a:dk2>
        <a:srgbClr val="000C3E"/>
      </a:dk2>
      <a:lt2>
        <a:srgbClr val="6C9AC3"/>
      </a:lt2>
      <a:accent1>
        <a:srgbClr val="00529B"/>
      </a:accent1>
      <a:accent2>
        <a:srgbClr val="00529B"/>
      </a:accent2>
      <a:accent3>
        <a:srgbClr val="E17F35"/>
      </a:accent3>
      <a:accent4>
        <a:srgbClr val="FF462C"/>
      </a:accent4>
      <a:accent5>
        <a:srgbClr val="FF462C"/>
      </a:accent5>
      <a:accent6>
        <a:srgbClr val="6C9AC3"/>
      </a:accent6>
      <a:hlink>
        <a:srgbClr val="FF462C"/>
      </a:hlink>
      <a:folHlink>
        <a:srgbClr val="FF7F35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HWCOE-Slide-Deck-2015-HD-Standard-Fonts" id="{EF87D30A-8610-C141-AA57-86C0E1204492}" vid="{73BCB3BA-37E4-8C49-8B16-26C1C1A39E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PNE Theme Slide Deck</Template>
  <TotalTime>6097</TotalTime>
  <Words>1100</Words>
  <Application>Microsoft Macintosh PowerPoint</Application>
  <PresentationFormat>On-screen Show (16:9)</PresentationFormat>
  <Paragraphs>149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Cambria</vt:lpstr>
      <vt:lpstr>Cambria Math</vt:lpstr>
      <vt:lpstr>Consolas</vt:lpstr>
      <vt:lpstr>Rockwell</vt:lpstr>
      <vt:lpstr>Wingdings</vt:lpstr>
      <vt:lpstr>PNE Theme Slide Deck</vt:lpstr>
      <vt:lpstr>Regular Expressions</vt:lpstr>
      <vt:lpstr>Definitions</vt:lpstr>
      <vt:lpstr>Definitions</vt:lpstr>
      <vt:lpstr>Definitions:  Atom</vt:lpstr>
      <vt:lpstr>Definitions:  Concatenation</vt:lpstr>
      <vt:lpstr>Definitions:  Alternative (Disjunction), |</vt:lpstr>
      <vt:lpstr>Definitions:  Kleene Closure, *</vt:lpstr>
      <vt:lpstr>Definitions:  Positive Closure, +</vt:lpstr>
      <vt:lpstr>Definitions:   Blocking</vt:lpstr>
      <vt:lpstr>Definitions:  Meta Symbols</vt:lpstr>
      <vt:lpstr>Definitions:  Escaping Meta Symbols</vt:lpstr>
      <vt:lpstr>Definitions:  Escaping</vt:lpstr>
      <vt:lpstr>Restrictions | Limitations</vt:lpstr>
      <vt:lpstr>Recognizing Tokens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Commitment to Diversity and Inclusion </dc:title>
  <dc:creator>Taylor, Curtis</dc:creator>
  <cp:lastModifiedBy>Dobbins, Peter J</cp:lastModifiedBy>
  <cp:revision>117</cp:revision>
  <cp:lastPrinted>2018-12-14T17:35:19Z</cp:lastPrinted>
  <dcterms:created xsi:type="dcterms:W3CDTF">2018-12-09T21:35:01Z</dcterms:created>
  <dcterms:modified xsi:type="dcterms:W3CDTF">2021-05-10T10:54:48Z</dcterms:modified>
</cp:coreProperties>
</file>

<file path=docProps/thumbnail.jpeg>
</file>